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37"/>
  </p:notesMasterIdLst>
  <p:sldIdLst>
    <p:sldId id="256" r:id="rId2"/>
    <p:sldId id="259" r:id="rId3"/>
    <p:sldId id="266" r:id="rId4"/>
    <p:sldId id="257" r:id="rId5"/>
    <p:sldId id="268" r:id="rId6"/>
    <p:sldId id="269" r:id="rId7"/>
    <p:sldId id="265" r:id="rId8"/>
    <p:sldId id="271" r:id="rId9"/>
    <p:sldId id="270" r:id="rId10"/>
    <p:sldId id="273" r:id="rId11"/>
    <p:sldId id="272" r:id="rId12"/>
    <p:sldId id="274" r:id="rId13"/>
    <p:sldId id="267" r:id="rId14"/>
    <p:sldId id="276" r:id="rId15"/>
    <p:sldId id="277" r:id="rId16"/>
    <p:sldId id="278" r:id="rId17"/>
    <p:sldId id="275" r:id="rId18"/>
    <p:sldId id="280" r:id="rId19"/>
    <p:sldId id="281" r:id="rId20"/>
    <p:sldId id="279" r:id="rId21"/>
    <p:sldId id="260" r:id="rId22"/>
    <p:sldId id="282" r:id="rId23"/>
    <p:sldId id="262" r:id="rId24"/>
    <p:sldId id="263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61" r:id="rId35"/>
    <p:sldId id="292" r:id="rId36"/>
  </p:sldIdLst>
  <p:sldSz cx="9144000" cy="6858000" type="screen4x3"/>
  <p:notesSz cx="6858000" cy="9144000"/>
  <p:embeddedFontLst>
    <p:embeddedFont>
      <p:font typeface="Calibri" pitchFamily="34" charset="0"/>
      <p:regular r:id="rId38"/>
      <p:bold r:id="rId39"/>
      <p:italic r:id="rId40"/>
      <p:boldItalic r:id="rId41"/>
    </p:embeddedFont>
    <p:embeddedFont>
      <p:font typeface="Source Sans Pro" charset="0"/>
      <p:regular r:id="rId42"/>
      <p:bold r:id="rId43"/>
      <p:italic r:id="rId44"/>
      <p:boldItalic r:id="rId45"/>
    </p:embeddedFont>
    <p:embeddedFont>
      <p:font typeface="Libre Baskerville" charset="0"/>
      <p:regular r:id="rId46"/>
      <p:bold r:id="rId47"/>
      <p: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C4C4"/>
    <a:srgbClr val="BEBEBE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642" y="-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2286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4572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6858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9144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11430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13716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16002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1828800" algn="l" rtl="0">
              <a:spcBef>
                <a:spcPts val="400"/>
              </a:spcBef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-21441" y="2405060"/>
            <a:ext cx="9186882" cy="2138363"/>
          </a:xfrm>
          <a:prstGeom prst="rect">
            <a:avLst/>
          </a:prstGeom>
          <a:solidFill>
            <a:srgbClr val="E2EAE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25460" y="511175"/>
            <a:ext cx="5248278" cy="8534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ct val="25000"/>
              <a:buFont typeface="Calibri"/>
              <a:buNone/>
            </a:pPr>
            <a:r>
              <a:rPr lang="en-US" sz="2600" b="0" i="0" u="none" strike="noStrike" cap="none">
                <a:solidFill>
                  <a:srgbClr val="323232"/>
                </a:solidFill>
                <a:latin typeface="Calibri"/>
                <a:ea typeface="Calibri"/>
                <a:cs typeface="Calibri"/>
                <a:sym typeface="Calibri"/>
              </a:rPr>
              <a:t>Четвертая конференция разработчиков ПО«DevParty»</a:t>
            </a:r>
          </a:p>
        </p:txBody>
      </p:sp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 t="3626" b="3627"/>
          <a:stretch/>
        </p:blipFill>
        <p:spPr>
          <a:xfrm>
            <a:off x="6793543" y="254967"/>
            <a:ext cx="1829126" cy="169642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>
            <a:off x="552450" y="1752599"/>
            <a:ext cx="4346575" cy="3835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Calibri"/>
              <a:buNone/>
            </a:pPr>
            <a:r>
              <a:rPr lang="en-US"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2 апреля 2016 года, Вологда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257239"/>
            <a:ext cx="2133599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146050" y="6339789"/>
            <a:ext cx="457200" cy="198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146050" y="6339789"/>
            <a:ext cx="457200" cy="1982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6" name="Shape 36"/>
          <p:cNvSpPr/>
          <p:nvPr/>
        </p:nvSpPr>
        <p:spPr>
          <a:xfrm rot="10800000" flipH="1">
            <a:off x="68261" y="4683124"/>
            <a:ext cx="9007475" cy="920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" name="Shape 37"/>
          <p:cNvSpPr/>
          <p:nvPr/>
        </p:nvSpPr>
        <p:spPr>
          <a:xfrm>
            <a:off x="68261" y="4649787"/>
            <a:ext cx="9007475" cy="46040"/>
          </a:xfrm>
          <a:prstGeom prst="rect">
            <a:avLst/>
          </a:prstGeom>
          <a:solidFill>
            <a:srgbClr val="F6C0AA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8" name="Shape 38"/>
          <p:cNvSpPr/>
          <p:nvPr/>
        </p:nvSpPr>
        <p:spPr>
          <a:xfrm>
            <a:off x="68261" y="4773612"/>
            <a:ext cx="9007475" cy="47627"/>
          </a:xfrm>
          <a:prstGeom prst="rect">
            <a:avLst/>
          </a:prstGeom>
          <a:solidFill>
            <a:srgbClr val="604878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-1" y="0"/>
            <a:ext cx="91440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" name="Shape 7"/>
          <p:cNvSpPr/>
          <p:nvPr/>
        </p:nvSpPr>
        <p:spPr>
          <a:xfrm rot="10800000" flipH="1">
            <a:off x="69850" y="2376486"/>
            <a:ext cx="9013825" cy="920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" name="Shape 8"/>
          <p:cNvSpPr/>
          <p:nvPr/>
        </p:nvSpPr>
        <p:spPr>
          <a:xfrm>
            <a:off x="69850" y="2341560"/>
            <a:ext cx="9013825" cy="46040"/>
          </a:xfrm>
          <a:prstGeom prst="rect">
            <a:avLst/>
          </a:prstGeom>
          <a:solidFill>
            <a:srgbClr val="F6C0AA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" name="Shape 9"/>
          <p:cNvSpPr/>
          <p:nvPr/>
        </p:nvSpPr>
        <p:spPr>
          <a:xfrm>
            <a:off x="68260" y="2468560"/>
            <a:ext cx="9015415" cy="46040"/>
          </a:xfrm>
          <a:prstGeom prst="rect">
            <a:avLst/>
          </a:prstGeom>
          <a:solidFill>
            <a:srgbClr val="604878"/>
          </a:solidFill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Libre Baskerville"/>
              <a:buNone/>
            </a:pPr>
            <a:endParaRPr sz="1800" b="0" i="0" u="none" strike="noStrike" cap="none">
              <a:solidFill>
                <a:srgbClr val="FFFFFF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1430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Source Sans Pro"/>
              <a:buNone/>
              <a:defRPr sz="4000" b="0" i="0" u="none" strike="noStrike" cap="none">
                <a:solidFill>
                  <a:srgbClr val="7F7F7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65137" y="1447800"/>
            <a:ext cx="8221663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3050" marR="0" lvl="0" indent="-13271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66737" marR="0" lvl="1" indent="-10890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0905" marR="0" lvl="2" indent="-16637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8562" marR="0" lvl="3" indent="-20288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73200" marR="0" lvl="4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930400" marR="0" lvl="5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387600" marR="0" lvl="6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844800" marR="0" lvl="7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302000" marR="0" lvl="8" indent="-165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  <a:defRPr sz="2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46050" y="6338201"/>
            <a:ext cx="457200" cy="198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Source Sans Pro"/>
                <a:buNone/>
              </a:p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m.saltaev@gmail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4294967295"/>
          </p:nvPr>
        </p:nvSpPr>
        <p:spPr>
          <a:xfrm>
            <a:off x="1350961" y="4708523"/>
            <a:ext cx="6400802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ru-RU" sz="3200" b="0" i="0" u="none" strike="noStrike" cap="none" dirty="0" smtClean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Михаил </a:t>
            </a:r>
            <a:r>
              <a:rPr lang="ru-RU" sz="3200" b="0" i="0" u="none" strike="noStrike" cap="none" dirty="0" err="1" smtClean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Салтаев</a:t>
            </a:r>
            <a:endParaRPr lang="en-US" sz="3200" b="0" i="0" u="none" strike="noStrike" cap="none" dirty="0">
              <a:solidFill>
                <a:srgbClr val="0D0D0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 txBox="1">
            <a:spLocks noGrp="1"/>
          </p:cNvSpPr>
          <p:nvPr>
            <p:ph type="title" idx="4294967295"/>
          </p:nvPr>
        </p:nvSpPr>
        <p:spPr>
          <a:xfrm>
            <a:off x="401636" y="2501899"/>
            <a:ext cx="8297864" cy="194469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lvl="0" algn="ctr">
              <a:buClr>
                <a:srgbClr val="333333"/>
              </a:buClr>
              <a:buSzPct val="25000"/>
            </a:pPr>
            <a:r>
              <a:rPr lang="ru-RU" sz="3600" dirty="0" smtClean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Web-разработка автоматизированной технологической системы на коленке. Практический опыт</a:t>
            </a:r>
            <a:endParaRPr lang="en-US" sz="3600" b="0" i="0" u="none" strike="noStrike" cap="none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2185985" y="5421312"/>
            <a:ext cx="4729164" cy="8026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73050" marR="0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ru-RU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ООО «</a:t>
            </a:r>
            <a:r>
              <a:rPr lang="ru-RU" sz="2400" b="0" i="0" u="none" strike="noStrike" cap="none" dirty="0" err="1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Вотел</a:t>
            </a:r>
            <a:r>
              <a:rPr lang="ru-RU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»</a:t>
            </a: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4"/>
          <p:cNvSpPr txBox="1">
            <a:spLocks/>
          </p:cNvSpPr>
          <p:nvPr/>
        </p:nvSpPr>
        <p:spPr>
          <a:xfrm>
            <a:off x="0" y="1412776"/>
            <a:ext cx="9144000" cy="460851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1">
            <a:noAutofit/>
          </a:bodyPr>
          <a:lstStyle/>
          <a:p>
            <a:pPr marL="262126" marR="0" lvl="0" indent="-262126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kumimoji="0" lang="ru-RU" sz="4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Наш ход - </a:t>
            </a:r>
            <a:r>
              <a:rPr kumimoji="0" lang="ru-RU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подумать</a:t>
            </a:r>
            <a:endParaRPr kumimoji="0" lang="ru-RU" sz="48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мы умеем?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Телефония - </a:t>
            </a:r>
            <a:r>
              <a:rPr lang="en-US" sz="4800" noProof="0" dirty="0" smtClean="0">
                <a:latin typeface="Calibri"/>
                <a:ea typeface="Calibri"/>
                <a:cs typeface="Calibri"/>
                <a:sym typeface="Calibri"/>
              </a:rPr>
              <a:t>Asterisk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kumimoji="0" lang="ru-RU" sz="2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800" dirty="0" smtClean="0">
                <a:latin typeface="Calibri"/>
                <a:ea typeface="Calibri"/>
                <a:cs typeface="Calibri"/>
                <a:sym typeface="Calibri"/>
              </a:rPr>
              <a:t>PHP, </a:t>
            </a:r>
            <a:r>
              <a:rPr lang="en-US" sz="4800" dirty="0" err="1" smtClean="0">
                <a:latin typeface="Calibri"/>
                <a:ea typeface="Calibri"/>
                <a:cs typeface="Calibri"/>
                <a:sym typeface="Calibri"/>
              </a:rPr>
              <a:t>MySQL</a:t>
            </a:r>
            <a:r>
              <a:rPr lang="en-US" sz="4800" dirty="0" smtClean="0">
                <a:latin typeface="Calibri"/>
                <a:ea typeface="Calibri"/>
                <a:cs typeface="Calibri"/>
                <a:sym typeface="Calibri"/>
              </a:rPr>
              <a:t>, Ajax, JSON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Есть </a:t>
            </a:r>
            <a:r>
              <a:rPr lang="ru-RU" sz="4800" noProof="0" dirty="0" err="1" smtClean="0">
                <a:latin typeface="Calibri"/>
                <a:ea typeface="Calibri"/>
                <a:cs typeface="Calibri"/>
                <a:sym typeface="Calibri"/>
              </a:rPr>
              <a:t>печеньки</a:t>
            </a: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 и пить кофе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Что мы не умеем?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CRM</a:t>
            </a: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-система </a:t>
            </a:r>
            <a:r>
              <a:rPr kumimoji="0" lang="ru-RU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Битрикс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kumimoji="0" lang="ru-RU" sz="2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dirty="0" smtClean="0">
                <a:latin typeface="Calibri"/>
                <a:ea typeface="Calibri"/>
                <a:cs typeface="Calibri"/>
                <a:sym typeface="Calibri"/>
              </a:rPr>
              <a:t>Программировать за деньги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lang="ru-RU" sz="4800" noProof="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Делать в срок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tvoe-vyrazhenie-lica_45827497_orig_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2904"/>
            <a:ext cx="9144000" cy="6987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Тех. решение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16016" y="2780928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Asterisk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5" name="Улыбающееся лицо 4"/>
          <p:cNvSpPr/>
          <p:nvPr/>
        </p:nvSpPr>
        <p:spPr>
          <a:xfrm>
            <a:off x="5940152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Выноска-облако 5"/>
          <p:cNvSpPr/>
          <p:nvPr/>
        </p:nvSpPr>
        <p:spPr>
          <a:xfrm>
            <a:off x="2483768" y="1340768"/>
            <a:ext cx="3528392" cy="1008112"/>
          </a:xfrm>
          <a:prstGeom prst="cloudCallout">
            <a:avLst>
              <a:gd name="adj1" fmla="val -14704"/>
              <a:gd name="adj2" fmla="val 3683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Оператор</a:t>
            </a:r>
          </a:p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телефонии</a:t>
            </a:r>
            <a:endParaRPr lang="ru-RU" sz="2400" b="1" dirty="0">
              <a:solidFill>
                <a:schemeClr val="tx1"/>
              </a:solidFill>
            </a:endParaRPr>
          </a:p>
        </p:txBody>
      </p:sp>
      <p:sp>
        <p:nvSpPr>
          <p:cNvPr id="7" name="Улыбающееся лицо 6"/>
          <p:cNvSpPr/>
          <p:nvPr/>
        </p:nvSpPr>
        <p:spPr>
          <a:xfrm>
            <a:off x="6876256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лыбающееся лицо 7"/>
          <p:cNvSpPr/>
          <p:nvPr/>
        </p:nvSpPr>
        <p:spPr>
          <a:xfrm>
            <a:off x="7812360" y="908720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/>
          <p:cNvSpPr/>
          <p:nvPr/>
        </p:nvSpPr>
        <p:spPr>
          <a:xfrm>
            <a:off x="827584" y="3645024"/>
            <a:ext cx="2448272" cy="1224136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b="1" dirty="0" smtClean="0">
                <a:solidFill>
                  <a:schemeClr val="tx1"/>
                </a:solidFill>
              </a:rPr>
              <a:t>Модуль Автодозвона</a:t>
            </a:r>
            <a:endParaRPr lang="ru-RU" sz="1800" b="1" dirty="0">
              <a:solidFill>
                <a:schemeClr val="tx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716016" y="5157192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err="1" smtClean="0">
                <a:solidFill>
                  <a:schemeClr val="tx1"/>
                </a:solidFill>
              </a:rPr>
              <a:t>Битрикс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13" name="Улыбающееся лицо 12"/>
          <p:cNvSpPr/>
          <p:nvPr/>
        </p:nvSpPr>
        <p:spPr>
          <a:xfrm>
            <a:off x="449999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Улыбающееся лицо 13"/>
          <p:cNvSpPr/>
          <p:nvPr/>
        </p:nvSpPr>
        <p:spPr>
          <a:xfrm>
            <a:off x="558011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Улыбающееся лицо 14"/>
          <p:cNvSpPr/>
          <p:nvPr/>
        </p:nvSpPr>
        <p:spPr>
          <a:xfrm>
            <a:off x="666023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 rot="3421533">
            <a:off x="4738798" y="2367485"/>
            <a:ext cx="640235" cy="230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Двойная стрелка влево/вправо 20"/>
          <p:cNvSpPr/>
          <p:nvPr/>
        </p:nvSpPr>
        <p:spPr>
          <a:xfrm rot="20692593">
            <a:off x="3050938" y="3482221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войная стрелка влево/вправо 21"/>
          <p:cNvSpPr/>
          <p:nvPr/>
        </p:nvSpPr>
        <p:spPr>
          <a:xfrm rot="1189089">
            <a:off x="3051252" y="4855865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/>
          <p:cNvSpPr/>
          <p:nvPr/>
        </p:nvSpPr>
        <p:spPr>
          <a:xfrm rot="13756681">
            <a:off x="4799212" y="3036814"/>
            <a:ext cx="1885590" cy="2224533"/>
          </a:xfrm>
          <a:prstGeom prst="arc">
            <a:avLst>
              <a:gd name="adj1" fmla="val 15771051"/>
              <a:gd name="adj2" fmla="val 20501313"/>
            </a:avLst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Логика автодозвона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ru-RU" sz="4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Система дозванивается до клиента сама</a:t>
            </a:r>
            <a:endParaRPr kumimoji="0" lang="ru-RU" sz="4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kumimoji="0" lang="ru-RU" sz="11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lvl="0" indent="-262126">
              <a:spcBef>
                <a:spcPts val="400"/>
              </a:spcBef>
              <a:buClr>
                <a:srgbClr val="333333"/>
              </a:buClr>
              <a:buSzPct val="85000"/>
              <a:buFont typeface="Noto Sans Symbols"/>
              <a:buChar char="●"/>
              <a:defRPr/>
            </a:pPr>
            <a:r>
              <a:rPr kumimoji="0" lang="ru-RU" sz="4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0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Если успешный, выводим на </a:t>
            </a:r>
            <a:r>
              <a:rPr lang="ru-RU" sz="40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оператора</a:t>
            </a:r>
            <a:endParaRPr kumimoji="0" lang="ru-RU" sz="4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11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lvl="0" indent="-262126">
              <a:spcBef>
                <a:spcPts val="400"/>
              </a:spcBef>
              <a:buClr>
                <a:srgbClr val="333333"/>
              </a:buClr>
              <a:buSzPct val="85000"/>
              <a:buFont typeface="Noto Sans Symbols"/>
              <a:buChar char="●"/>
              <a:defRPr/>
            </a:pPr>
            <a:r>
              <a:rPr lang="ru-RU" sz="4000" noProof="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000" dirty="0" smtClean="0">
                <a:latin typeface="Calibri"/>
                <a:ea typeface="Calibri"/>
                <a:cs typeface="Calibri"/>
                <a:sym typeface="Calibri"/>
              </a:rPr>
              <a:t>Если звонок не успешный,  делаем следующий</a:t>
            </a:r>
            <a:endParaRPr kumimoji="0" lang="ru-RU" sz="4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А что делать?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Если система позвонит, а оператора нет?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Система позвонит, а оператор занят?</a:t>
            </a:r>
            <a:endParaRPr kumimoji="0" lang="ru-RU" sz="4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lang="ru-RU" sz="4800" noProof="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Случилась </a:t>
            </a:r>
            <a:r>
              <a:rPr lang="ru-RU" sz="4800" b="1" noProof="0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катастрофа</a:t>
            </a:r>
            <a:r>
              <a:rPr lang="ru-RU" sz="4800" noProof="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!!!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bild_Fotolia_40199967_whitewolf_1677x113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2656"/>
            <a:ext cx="9166052" cy="61926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4"/>
          <p:cNvSpPr txBox="1">
            <a:spLocks/>
          </p:cNvSpPr>
          <p:nvPr/>
        </p:nvSpPr>
        <p:spPr>
          <a:xfrm>
            <a:off x="0" y="1412776"/>
            <a:ext cx="9144000" cy="460851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1">
            <a:noAutofit/>
          </a:bodyPr>
          <a:lstStyle/>
          <a:p>
            <a:pPr marL="262126" marR="0" lvl="0" indent="-262126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66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Система квот</a:t>
            </a:r>
            <a:endParaRPr kumimoji="0" lang="ru-RU" sz="66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555776" y="548680"/>
            <a:ext cx="63850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«Система 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позвонит, а оператор занят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?»</a:t>
            </a:r>
            <a:endParaRPr lang="ru-RU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4"/>
          <p:cNvSpPr txBox="1">
            <a:spLocks/>
          </p:cNvSpPr>
          <p:nvPr/>
        </p:nvSpPr>
        <p:spPr>
          <a:xfrm>
            <a:off x="0" y="1412776"/>
            <a:ext cx="9144000" cy="460851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1">
            <a:no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66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Система контроля состояний</a:t>
            </a:r>
            <a:endParaRPr kumimoji="0" lang="ru-RU" sz="66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051720" y="548680"/>
            <a:ext cx="698941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«Если 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система позвонит, а оператора нет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?»</a:t>
            </a:r>
          </a:p>
          <a:p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«Случилась 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катастрофа</a:t>
            </a:r>
            <a:r>
              <a:rPr lang="ru-RU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!!!»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 descr="american.jpg"/>
          <p:cNvPicPr>
            <a:picLocks noChangeAspect="1"/>
          </p:cNvPicPr>
          <p:nvPr/>
        </p:nvPicPr>
        <p:blipFill>
          <a:blip r:embed="rId2">
            <a:lum bright="10000"/>
          </a:blip>
          <a:stretch>
            <a:fillRect/>
          </a:stretch>
        </p:blipFill>
        <p:spPr>
          <a:xfrm>
            <a:off x="1225677" y="0"/>
            <a:ext cx="669264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toni-stark_8966919_big_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2576" y="0"/>
            <a:ext cx="1027943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4"/>
          <p:cNvSpPr txBox="1">
            <a:spLocks/>
          </p:cNvSpPr>
          <p:nvPr/>
        </p:nvSpPr>
        <p:spPr>
          <a:xfrm>
            <a:off x="0" y="1412776"/>
            <a:ext cx="9144000" cy="460851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1">
            <a:no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66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Что-то пошло не так…</a:t>
            </a:r>
            <a:endParaRPr kumimoji="0" lang="ru-RU" sz="66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Тех. решение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16016" y="2780928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Asterisk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5" name="Улыбающееся лицо 4"/>
          <p:cNvSpPr/>
          <p:nvPr/>
        </p:nvSpPr>
        <p:spPr>
          <a:xfrm>
            <a:off x="5940152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Выноска-облако 5"/>
          <p:cNvSpPr/>
          <p:nvPr/>
        </p:nvSpPr>
        <p:spPr>
          <a:xfrm>
            <a:off x="2483768" y="1340768"/>
            <a:ext cx="3528392" cy="1008112"/>
          </a:xfrm>
          <a:prstGeom prst="cloudCallout">
            <a:avLst>
              <a:gd name="adj1" fmla="val -14704"/>
              <a:gd name="adj2" fmla="val 3683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Оператор</a:t>
            </a:r>
          </a:p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телефонии</a:t>
            </a:r>
            <a:endParaRPr lang="ru-RU" sz="2400" b="1" dirty="0">
              <a:solidFill>
                <a:schemeClr val="tx1"/>
              </a:solidFill>
            </a:endParaRPr>
          </a:p>
        </p:txBody>
      </p:sp>
      <p:sp>
        <p:nvSpPr>
          <p:cNvPr id="7" name="Улыбающееся лицо 6"/>
          <p:cNvSpPr/>
          <p:nvPr/>
        </p:nvSpPr>
        <p:spPr>
          <a:xfrm>
            <a:off x="6876256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лыбающееся лицо 7"/>
          <p:cNvSpPr/>
          <p:nvPr/>
        </p:nvSpPr>
        <p:spPr>
          <a:xfrm>
            <a:off x="7812360" y="908720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/>
          <p:cNvSpPr/>
          <p:nvPr/>
        </p:nvSpPr>
        <p:spPr>
          <a:xfrm>
            <a:off x="827584" y="3645024"/>
            <a:ext cx="2448272" cy="1224136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b="1" dirty="0" smtClean="0">
                <a:solidFill>
                  <a:schemeClr val="tx1"/>
                </a:solidFill>
              </a:rPr>
              <a:t>Модуль Автодозвона</a:t>
            </a:r>
            <a:endParaRPr lang="ru-RU" sz="1800" b="1" dirty="0">
              <a:solidFill>
                <a:schemeClr val="tx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716016" y="5157192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err="1" smtClean="0">
                <a:solidFill>
                  <a:schemeClr val="tx1"/>
                </a:solidFill>
              </a:rPr>
              <a:t>Битрикс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13" name="Улыбающееся лицо 12"/>
          <p:cNvSpPr/>
          <p:nvPr/>
        </p:nvSpPr>
        <p:spPr>
          <a:xfrm>
            <a:off x="449999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Улыбающееся лицо 13"/>
          <p:cNvSpPr/>
          <p:nvPr/>
        </p:nvSpPr>
        <p:spPr>
          <a:xfrm>
            <a:off x="558011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Улыбающееся лицо 14"/>
          <p:cNvSpPr/>
          <p:nvPr/>
        </p:nvSpPr>
        <p:spPr>
          <a:xfrm>
            <a:off x="6660232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 rot="3421533">
            <a:off x="4738798" y="2367485"/>
            <a:ext cx="640235" cy="230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Двойная стрелка влево/вправо 20"/>
          <p:cNvSpPr/>
          <p:nvPr/>
        </p:nvSpPr>
        <p:spPr>
          <a:xfrm rot="20692593">
            <a:off x="3050938" y="3482221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войная стрелка влево/вправо 21"/>
          <p:cNvSpPr/>
          <p:nvPr/>
        </p:nvSpPr>
        <p:spPr>
          <a:xfrm rot="1189089">
            <a:off x="3051252" y="4855865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/>
          <p:cNvSpPr/>
          <p:nvPr/>
        </p:nvSpPr>
        <p:spPr>
          <a:xfrm rot="13756681">
            <a:off x="4799212" y="3036814"/>
            <a:ext cx="1885590" cy="2224533"/>
          </a:xfrm>
          <a:prstGeom prst="arc">
            <a:avLst>
              <a:gd name="adj1" fmla="val 15771051"/>
              <a:gd name="adj2" fmla="val 20501313"/>
            </a:avLst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Как работает </a:t>
            </a:r>
            <a:r>
              <a:rPr lang="ru-RU" sz="4000" b="1" dirty="0" err="1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Битрикс</a:t>
            </a: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со входящими звонками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Пришел 1 звонок – перевел на оператора.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kumimoji="0" lang="ru-RU" sz="2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Пришло 10 звонков. 1 перевел на оператора, другие сбросил. А зачем они тут?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953234-1215350716484_png__roflposters_com__myspa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2536" y="-171400"/>
            <a:ext cx="9716665" cy="7029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32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Кардинальная переделка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16016" y="2780928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Asterisk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5" name="Улыбающееся лицо 4"/>
          <p:cNvSpPr/>
          <p:nvPr/>
        </p:nvSpPr>
        <p:spPr>
          <a:xfrm>
            <a:off x="5940152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Выноска-облако 5"/>
          <p:cNvSpPr/>
          <p:nvPr/>
        </p:nvSpPr>
        <p:spPr>
          <a:xfrm>
            <a:off x="2483768" y="1340768"/>
            <a:ext cx="3528392" cy="1008112"/>
          </a:xfrm>
          <a:prstGeom prst="cloudCallout">
            <a:avLst>
              <a:gd name="adj1" fmla="val -14704"/>
              <a:gd name="adj2" fmla="val 3683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Оператор</a:t>
            </a:r>
          </a:p>
          <a:p>
            <a:pPr algn="ctr"/>
            <a:r>
              <a:rPr lang="ru-RU" sz="2400" b="1" dirty="0" smtClean="0">
                <a:solidFill>
                  <a:schemeClr val="tx1"/>
                </a:solidFill>
              </a:rPr>
              <a:t>телефонии</a:t>
            </a:r>
            <a:endParaRPr lang="ru-RU" sz="2400" b="1" dirty="0">
              <a:solidFill>
                <a:schemeClr val="tx1"/>
              </a:solidFill>
            </a:endParaRPr>
          </a:p>
        </p:txBody>
      </p:sp>
      <p:sp>
        <p:nvSpPr>
          <p:cNvPr id="7" name="Улыбающееся лицо 6"/>
          <p:cNvSpPr/>
          <p:nvPr/>
        </p:nvSpPr>
        <p:spPr>
          <a:xfrm>
            <a:off x="6876256" y="332656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лыбающееся лицо 7"/>
          <p:cNvSpPr/>
          <p:nvPr/>
        </p:nvSpPr>
        <p:spPr>
          <a:xfrm>
            <a:off x="7812360" y="908720"/>
            <a:ext cx="432048" cy="432048"/>
          </a:xfrm>
          <a:prstGeom prst="smileyFac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/>
          <p:cNvSpPr/>
          <p:nvPr/>
        </p:nvSpPr>
        <p:spPr>
          <a:xfrm>
            <a:off x="827584" y="3645024"/>
            <a:ext cx="2448272" cy="1224136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800" b="1" dirty="0" smtClean="0">
                <a:solidFill>
                  <a:schemeClr val="tx1"/>
                </a:solidFill>
              </a:rPr>
              <a:t>Модуль Автодозвона</a:t>
            </a:r>
            <a:endParaRPr lang="ru-RU" sz="1800" b="1" dirty="0">
              <a:solidFill>
                <a:schemeClr val="tx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716016" y="5157192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err="1" smtClean="0">
                <a:solidFill>
                  <a:schemeClr val="tx1"/>
                </a:solidFill>
              </a:rPr>
              <a:t>Битрикс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13" name="Улыбающееся лицо 12"/>
          <p:cNvSpPr/>
          <p:nvPr/>
        </p:nvSpPr>
        <p:spPr>
          <a:xfrm>
            <a:off x="2555776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Улыбающееся лицо 13"/>
          <p:cNvSpPr/>
          <p:nvPr/>
        </p:nvSpPr>
        <p:spPr>
          <a:xfrm>
            <a:off x="3635896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Улыбающееся лицо 14"/>
          <p:cNvSpPr/>
          <p:nvPr/>
        </p:nvSpPr>
        <p:spPr>
          <a:xfrm>
            <a:off x="4716016" y="6165304"/>
            <a:ext cx="509736" cy="509736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 rot="3421533">
            <a:off x="4738798" y="2367485"/>
            <a:ext cx="640235" cy="230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Двойная стрелка влево/вправо 20"/>
          <p:cNvSpPr/>
          <p:nvPr/>
        </p:nvSpPr>
        <p:spPr>
          <a:xfrm rot="20692593">
            <a:off x="3050938" y="3482221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войная стрелка влево/вправо 21"/>
          <p:cNvSpPr/>
          <p:nvPr/>
        </p:nvSpPr>
        <p:spPr>
          <a:xfrm rot="1189089">
            <a:off x="3051252" y="4855865"/>
            <a:ext cx="1662584" cy="2398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/>
          <p:cNvSpPr/>
          <p:nvPr/>
        </p:nvSpPr>
        <p:spPr>
          <a:xfrm rot="13756681">
            <a:off x="515243" y="3684886"/>
            <a:ext cx="1885590" cy="2224533"/>
          </a:xfrm>
          <a:prstGeom prst="arc">
            <a:avLst>
              <a:gd name="adj1" fmla="val 15771051"/>
              <a:gd name="adj2" fmla="val 20501313"/>
            </a:avLst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971600" y="5157192"/>
            <a:ext cx="2232248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>
                <a:solidFill>
                  <a:schemeClr val="tx1"/>
                </a:solidFill>
              </a:rPr>
              <a:t>Модуль телефонии</a:t>
            </a:r>
            <a:endParaRPr lang="ru-RU" sz="2000" b="1" dirty="0">
              <a:solidFill>
                <a:schemeClr val="tx1"/>
              </a:solidFill>
            </a:endParaRPr>
          </a:p>
        </p:txBody>
      </p:sp>
      <p:sp>
        <p:nvSpPr>
          <p:cNvPr id="20" name="Shape 54"/>
          <p:cNvSpPr txBox="1">
            <a:spLocks/>
          </p:cNvSpPr>
          <p:nvPr/>
        </p:nvSpPr>
        <p:spPr>
          <a:xfrm rot="1026674">
            <a:off x="2628148" y="4274658"/>
            <a:ext cx="2952328" cy="93610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kumimoji="0" lang="ru-RU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Только</a:t>
            </a:r>
            <a:r>
              <a:rPr kumimoji="0" lang="ru-RU" sz="18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задачи и </a:t>
            </a: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kumimoji="0" lang="ru-RU" sz="18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ru-RU" sz="1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8000" b="1" dirty="0" smtClean="0">
                <a:latin typeface="Calibri"/>
                <a:ea typeface="Calibri"/>
                <a:cs typeface="Calibri"/>
                <a:sym typeface="Calibri"/>
              </a:rPr>
              <a:t>250%</a:t>
            </a:r>
            <a:endParaRPr kumimoji="0" lang="ru-RU" sz="8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3" y="4581128"/>
            <a:ext cx="6912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На столько увеличилось число ежедневно обрабатываемых задач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8000" b="1" dirty="0" smtClean="0">
                <a:latin typeface="Calibri"/>
                <a:ea typeface="Calibri"/>
                <a:cs typeface="Calibri"/>
                <a:sym typeface="Calibri"/>
              </a:rPr>
              <a:t>1 месяц</a:t>
            </a:r>
            <a:endParaRPr kumimoji="0" lang="ru-RU" sz="8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3" y="4581128"/>
            <a:ext cx="6912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удалось полностью выработать накопленный объем просрочки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8000" b="1" noProof="0" dirty="0" smtClean="0">
                <a:latin typeface="Calibri"/>
                <a:ea typeface="Calibri"/>
                <a:cs typeface="Calibri"/>
                <a:sym typeface="Calibri"/>
              </a:rPr>
              <a:t>в 2 раза</a:t>
            </a:r>
            <a:endParaRPr kumimoji="0" lang="ru-RU" sz="8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3" y="4581128"/>
            <a:ext cx="6912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удалось снизить нагрузку на операторов.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204864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en-US" sz="8000" b="1" noProof="0" dirty="0" smtClean="0">
                <a:latin typeface="Calibri"/>
                <a:ea typeface="Calibri"/>
                <a:cs typeface="Calibri"/>
                <a:sym typeface="Calibri"/>
              </a:rPr>
              <a:t>Node.JS</a:t>
            </a:r>
            <a:endParaRPr kumimoji="0" lang="ru-RU" sz="8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3" y="4581128"/>
            <a:ext cx="6912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То, что мы с нуля выучили в ходе разработки.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4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D:\Мои документы\Work\!Работа\!!! Вотел\Untitled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47864" y="-315416"/>
            <a:ext cx="6396202" cy="4797152"/>
          </a:xfrm>
          <a:prstGeom prst="rect">
            <a:avLst/>
          </a:prstGeom>
          <a:noFill/>
        </p:spPr>
      </p:pic>
      <p:pic>
        <p:nvPicPr>
          <p:cNvPr id="3" name="Рисунок 2" descr="america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3978770" cy="4077072"/>
          </a:xfrm>
          <a:prstGeom prst="rect">
            <a:avLst/>
          </a:prstGeom>
        </p:spPr>
      </p:pic>
      <p:sp>
        <p:nvSpPr>
          <p:cNvPr id="5" name="Shape 46"/>
          <p:cNvSpPr txBox="1">
            <a:spLocks/>
          </p:cNvSpPr>
          <p:nvPr/>
        </p:nvSpPr>
        <p:spPr>
          <a:xfrm>
            <a:off x="1350961" y="4708523"/>
            <a:ext cx="6400802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 smtClean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Михаил Салтаев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48"/>
          <p:cNvSpPr/>
          <p:nvPr/>
        </p:nvSpPr>
        <p:spPr>
          <a:xfrm>
            <a:off x="2185985" y="5421312"/>
            <a:ext cx="4729164" cy="8026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73050" marR="0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ru-RU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ООО «</a:t>
            </a:r>
            <a:r>
              <a:rPr lang="ru-RU" sz="2400" b="1" i="0" u="none" strike="noStrike" cap="none" dirty="0" err="1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Вотел</a:t>
            </a:r>
            <a:r>
              <a:rPr lang="ru-RU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»</a:t>
            </a:r>
            <a:endParaRPr lang="en-US" sz="2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Результаты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4653136"/>
            <a:ext cx="6912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На поток – доработка системы.</a:t>
            </a:r>
          </a:p>
        </p:txBody>
      </p:sp>
      <p:sp>
        <p:nvSpPr>
          <p:cNvPr id="5" name="Умножение 4"/>
          <p:cNvSpPr/>
          <p:nvPr/>
        </p:nvSpPr>
        <p:spPr>
          <a:xfrm rot="20839443">
            <a:off x="1884771" y="1245827"/>
            <a:ext cx="3456384" cy="345638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множение 5"/>
          <p:cNvSpPr/>
          <p:nvPr/>
        </p:nvSpPr>
        <p:spPr>
          <a:xfrm rot="20839443">
            <a:off x="3950069" y="1366910"/>
            <a:ext cx="3456384" cy="345638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kumimoji="0" lang="ru-RU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В сухом остатке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4000" b="1" dirty="0" smtClean="0">
                <a:latin typeface="Calibri"/>
                <a:ea typeface="Calibri"/>
                <a:cs typeface="Calibri"/>
                <a:sym typeface="Calibri"/>
              </a:rPr>
              <a:t>Быть смелым – это не сложно</a:t>
            </a:r>
            <a:endParaRPr kumimoji="0" lang="ru-RU" sz="4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4581128"/>
            <a:ext cx="69127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Главное – действовать!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kumimoji="0" lang="ru-RU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В сухом остатке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4000" b="1" dirty="0" smtClean="0">
                <a:latin typeface="Calibri"/>
                <a:ea typeface="Calibri"/>
                <a:cs typeface="Calibri"/>
                <a:sym typeface="Calibri"/>
              </a:rPr>
              <a:t>Нестандартный подход к решению задачи</a:t>
            </a:r>
            <a:endParaRPr kumimoji="0" lang="ru-RU" sz="4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4581128"/>
            <a:ext cx="691276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Невозможно спроектировать систему досконально. Лучше разрабатывать небольшими кусками.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kumimoji="0" lang="ru-RU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В сухом остатке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1619672" y="2348880"/>
            <a:ext cx="5781328" cy="172819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lang="ru-RU" sz="4000" b="1" dirty="0" smtClean="0">
                <a:latin typeface="Calibri"/>
                <a:ea typeface="Calibri"/>
                <a:cs typeface="Calibri"/>
                <a:sym typeface="Calibri"/>
              </a:rPr>
              <a:t>Нестандартный подход к решению задачи</a:t>
            </a:r>
            <a:endParaRPr kumimoji="0" lang="ru-RU" sz="4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4581128"/>
            <a:ext cx="691276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Невозможно спроектировать систему досконально. Лучше разрабатывать небольшими кусками.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wd4F8nqM4N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77800"/>
            <a:ext cx="7112000" cy="65024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23528" y="5661248"/>
            <a:ext cx="86044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Не нужно стремиться сделать все самому – если есть готовые модули, то задействуй их!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4294967295"/>
          </p:nvPr>
        </p:nvSpPr>
        <p:spPr>
          <a:xfrm>
            <a:off x="-1404664" y="4653136"/>
            <a:ext cx="6400802" cy="601664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ru-RU" sz="3200" b="0" i="0" u="none" strike="noStrike" cap="none" dirty="0" smtClean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Михаил </a:t>
            </a:r>
            <a:r>
              <a:rPr lang="ru-RU" sz="3200" b="0" i="0" u="none" strike="noStrike" cap="none" dirty="0" err="1" smtClean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rPr>
              <a:t>Салтаев</a:t>
            </a:r>
            <a:endParaRPr lang="en-US" sz="3200" b="0" i="0" u="none" strike="noStrike" cap="none" dirty="0">
              <a:solidFill>
                <a:srgbClr val="0D0D0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 txBox="1">
            <a:spLocks noGrp="1"/>
          </p:cNvSpPr>
          <p:nvPr>
            <p:ph type="title" idx="4294967295"/>
          </p:nvPr>
        </p:nvSpPr>
        <p:spPr>
          <a:xfrm>
            <a:off x="401636" y="2501899"/>
            <a:ext cx="8297864" cy="194469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lvl="0" algn="ctr">
              <a:buClr>
                <a:srgbClr val="333333"/>
              </a:buClr>
              <a:buSzPct val="25000"/>
            </a:pPr>
            <a:r>
              <a:rPr lang="ru-RU" sz="3600" dirty="0" smtClean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Web-разработка автоматизированной технологической системы на коленке. Практический опыт</a:t>
            </a:r>
            <a:endParaRPr lang="en-US" sz="3600" b="0" i="0" u="none" strike="noStrike" cap="none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-756592" y="5301208"/>
            <a:ext cx="4729164" cy="8026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73050" marR="0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ru-RU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ООО «</a:t>
            </a:r>
            <a:r>
              <a:rPr lang="ru-RU" sz="2400" b="0" i="0" u="none" strike="noStrike" cap="none" dirty="0" err="1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Вотел</a:t>
            </a:r>
            <a:r>
              <a:rPr lang="ru-RU" sz="2400" b="0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»</a:t>
            </a:r>
            <a:endParaRPr lang="en-US"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hape 48"/>
          <p:cNvSpPr/>
          <p:nvPr/>
        </p:nvSpPr>
        <p:spPr>
          <a:xfrm>
            <a:off x="3563888" y="4725144"/>
            <a:ext cx="5328592" cy="802638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73050" marR="0" lvl="0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ru-RU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Телефон: </a:t>
            </a:r>
            <a:r>
              <a:rPr lang="en-US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+79535080000</a:t>
            </a:r>
          </a:p>
          <a:p>
            <a:pPr marL="273050" marR="0" lvl="0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en-US" sz="2400" b="1" dirty="0" smtClean="0">
                <a:latin typeface="Calibri"/>
                <a:ea typeface="Calibri"/>
                <a:cs typeface="Calibri"/>
                <a:sym typeface="Calibri"/>
              </a:rPr>
              <a:t>E-mail:        </a:t>
            </a:r>
            <a:r>
              <a:rPr lang="en-US" sz="2400" b="1" dirty="0" smtClean="0">
                <a:latin typeface="Calibri"/>
                <a:ea typeface="Calibri"/>
                <a:cs typeface="Calibri"/>
                <a:sym typeface="Calibri"/>
                <a:hlinkClick r:id="rId3"/>
              </a:rPr>
              <a:t>m.saltaev@gmail.com</a:t>
            </a:r>
            <a:endParaRPr lang="en-US" sz="2400" b="1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73050" marR="0" lvl="0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r>
              <a:rPr lang="en-US" sz="2400" b="1" i="0" u="none" strike="noStrike" cap="none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Skype:         muxas007</a:t>
            </a:r>
            <a:endParaRPr lang="en-US" sz="2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kolenka.jpg"/>
          <p:cNvPicPr>
            <a:picLocks noChangeAspect="1"/>
          </p:cNvPicPr>
          <p:nvPr/>
        </p:nvPicPr>
        <p:blipFill>
          <a:blip r:embed="rId3">
            <a:lum bright="30000" contrast="-4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/>
        </p:nvSpPr>
        <p:spPr>
          <a:xfrm>
            <a:off x="2411760" y="188640"/>
            <a:ext cx="6552728" cy="1152128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Web-</a:t>
            </a:r>
            <a:r>
              <a:rPr lang="ru-RU" sz="40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разработка на коленке</a:t>
            </a:r>
            <a:endParaRPr lang="ru-RU" sz="4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bg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3936" cy="68580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2699792" y="188640"/>
            <a:ext cx="6552728" cy="1152128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b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Не настоящий колл-центр</a:t>
            </a:r>
            <a:endParaRPr lang="ru-RU" sz="4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poisk-koll-tsentr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54864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107504" y="116632"/>
            <a:ext cx="6552728" cy="1152128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b="1" dirty="0" smtClean="0">
                <a:solidFill>
                  <a:schemeClr val="tx1"/>
                </a:solidFill>
                <a:latin typeface="Calibri"/>
                <a:sym typeface="Calibri"/>
              </a:rPr>
              <a:t>Ближе к реальности</a:t>
            </a:r>
            <a:endParaRPr lang="ru-RU" sz="4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3"/>
          <p:cNvSpPr txBox="1">
            <a:spLocks/>
          </p:cNvSpPr>
          <p:nvPr/>
        </p:nvSpPr>
        <p:spPr>
          <a:xfrm>
            <a:off x="457200" y="220661"/>
            <a:ext cx="8229600" cy="102393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25000"/>
              <a:buFont typeface="Calibri"/>
              <a:buNone/>
              <a:tabLst/>
              <a:defRPr/>
            </a:pPr>
            <a:r>
              <a:rPr lang="ru-RU" sz="4000" b="1" noProof="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Проблемы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54"/>
          <p:cNvSpPr txBox="1">
            <a:spLocks/>
          </p:cNvSpPr>
          <p:nvPr/>
        </p:nvSpPr>
        <p:spPr>
          <a:xfrm>
            <a:off x="467544" y="1628800"/>
            <a:ext cx="8229600" cy="4546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До 40% звонков - пустые</a:t>
            </a: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lang="ru-RU" sz="24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endParaRPr kumimoji="0" lang="ru-RU" sz="2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kumimoji="0" lang="ru-RU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Операторы устают</a:t>
            </a: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buFont typeface="Noto Sans Symbols"/>
              <a:buChar char="●"/>
              <a:tabLst/>
              <a:defRPr/>
            </a:pP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4800" noProof="0" dirty="0" smtClean="0">
                <a:latin typeface="Calibri"/>
                <a:ea typeface="Calibri"/>
                <a:cs typeface="Calibri"/>
                <a:sym typeface="Calibri"/>
              </a:rPr>
              <a:t>Колл-центр захлебывается</a:t>
            </a: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ingle-Question-Mar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42" y="0"/>
            <a:ext cx="818971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4"/>
          <p:cNvSpPr txBox="1">
            <a:spLocks/>
          </p:cNvSpPr>
          <p:nvPr/>
        </p:nvSpPr>
        <p:spPr>
          <a:xfrm>
            <a:off x="0" y="1412776"/>
            <a:ext cx="9144000" cy="4608512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ctr" anchorCtr="1">
            <a:noAutofit/>
          </a:bodyPr>
          <a:lstStyle/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kumimoji="0" lang="ru-RU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Решение</a:t>
            </a:r>
          </a:p>
          <a:p>
            <a:pPr marL="262126" marR="0" lvl="0" indent="-262126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lang="ru-RU" sz="4800" b="1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r>
              <a:rPr kumimoji="0" lang="ru-RU" sz="4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Сделать систему, которая звонит </a:t>
            </a:r>
            <a:r>
              <a:rPr kumimoji="0" lang="ru-RU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сама</a:t>
            </a:r>
            <a:endParaRPr kumimoji="0" lang="ru-RU" sz="48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62126" marR="0" lvl="0" indent="-262126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ct val="85000"/>
              <a:tabLst/>
              <a:defRPr/>
            </a:pPr>
            <a:endParaRPr kumimoji="0" lang="ru-RU" sz="4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quity">
  <a:themeElements>
    <a:clrScheme name="Equit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378</Words>
  <Application>Microsoft Office PowerPoint</Application>
  <PresentationFormat>Экран (4:3)</PresentationFormat>
  <Paragraphs>112</Paragraphs>
  <Slides>35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1" baseType="lpstr">
      <vt:lpstr>Arial</vt:lpstr>
      <vt:lpstr>Calibri</vt:lpstr>
      <vt:lpstr>Noto Sans Symbols</vt:lpstr>
      <vt:lpstr>Source Sans Pro</vt:lpstr>
      <vt:lpstr>Libre Baskerville</vt:lpstr>
      <vt:lpstr>Equity</vt:lpstr>
      <vt:lpstr>Web-разработка автоматизированной технологической системы на коленке. Практический опыт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  <vt:lpstr>Слайд 33</vt:lpstr>
      <vt:lpstr>Слайд 34</vt:lpstr>
      <vt:lpstr>Web-разработка автоматизированной технологической системы на коленке. Практический опыт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Web-разработка автоматизированной технологической системы на коленке. Практический опыт</dc:title>
  <cp:lastModifiedBy>msvv</cp:lastModifiedBy>
  <cp:revision>46</cp:revision>
  <dcterms:modified xsi:type="dcterms:W3CDTF">2016-04-02T05:08:50Z</dcterms:modified>
</cp:coreProperties>
</file>